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369" r:id="rId5"/>
    <p:sldId id="288" r:id="rId6"/>
    <p:sldId id="358" r:id="rId7"/>
    <p:sldId id="359" r:id="rId8"/>
    <p:sldId id="353" r:id="rId9"/>
    <p:sldId id="354" r:id="rId10"/>
    <p:sldId id="355" r:id="rId11"/>
    <p:sldId id="370" r:id="rId12"/>
    <p:sldId id="367" r:id="rId13"/>
    <p:sldId id="366" r:id="rId14"/>
    <p:sldId id="3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7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McNutt" userId="a3bdc640-dc3b-449b-8743-cad0bc060073" providerId="ADAL" clId="{484BD792-06A6-4309-A365-B0CD424539EE}"/>
    <pc:docChg chg="undo custSel addSld modSld">
      <pc:chgData name="David McNutt" userId="a3bdc640-dc3b-449b-8743-cad0bc060073" providerId="ADAL" clId="{484BD792-06A6-4309-A365-B0CD424539EE}" dt="2023-12-13T17:20:31.557" v="83" actId="1076"/>
      <pc:docMkLst>
        <pc:docMk/>
      </pc:docMkLst>
      <pc:sldChg chg="addSp modSp add mod">
        <pc:chgData name="David McNutt" userId="a3bdc640-dc3b-449b-8743-cad0bc060073" providerId="ADAL" clId="{484BD792-06A6-4309-A365-B0CD424539EE}" dt="2023-12-13T17:19:25.341" v="81" actId="1076"/>
        <pc:sldMkLst>
          <pc:docMk/>
          <pc:sldMk cId="4280158779" sldId="366"/>
        </pc:sldMkLst>
        <pc:spChg chg="add mod">
          <ac:chgData name="David McNutt" userId="a3bdc640-dc3b-449b-8743-cad0bc060073" providerId="ADAL" clId="{484BD792-06A6-4309-A365-B0CD424539EE}" dt="2023-12-13T17:19:25.341" v="81" actId="1076"/>
          <ac:spMkLst>
            <pc:docMk/>
            <pc:sldMk cId="4280158779" sldId="366"/>
            <ac:spMk id="5" creationId="{D7C34889-ADB5-A510-1EE5-275E1B45393E}"/>
          </ac:spMkLst>
        </pc:spChg>
      </pc:sldChg>
      <pc:sldChg chg="addSp modSp add mod">
        <pc:chgData name="David McNutt" userId="a3bdc640-dc3b-449b-8743-cad0bc060073" providerId="ADAL" clId="{484BD792-06A6-4309-A365-B0CD424539EE}" dt="2023-12-13T17:20:31.557" v="83" actId="1076"/>
        <pc:sldMkLst>
          <pc:docMk/>
          <pc:sldMk cId="4194410484" sldId="367"/>
        </pc:sldMkLst>
        <pc:spChg chg="add mod">
          <ac:chgData name="David McNutt" userId="a3bdc640-dc3b-449b-8743-cad0bc060073" providerId="ADAL" clId="{484BD792-06A6-4309-A365-B0CD424539EE}" dt="2023-12-13T17:20:31.557" v="83" actId="1076"/>
          <ac:spMkLst>
            <pc:docMk/>
            <pc:sldMk cId="4194410484" sldId="367"/>
            <ac:spMk id="5" creationId="{E29C3CA1-4AB9-6E39-2A31-00437B169684}"/>
          </ac:spMkLst>
        </pc:spChg>
      </pc:sldChg>
      <pc:sldChg chg="add">
        <pc:chgData name="David McNutt" userId="a3bdc640-dc3b-449b-8743-cad0bc060073" providerId="ADAL" clId="{484BD792-06A6-4309-A365-B0CD424539EE}" dt="2023-12-13T17:16:07.621" v="0"/>
        <pc:sldMkLst>
          <pc:docMk/>
          <pc:sldMk cId="2012112239" sldId="368"/>
        </pc:sldMkLst>
      </pc:sldChg>
      <pc:sldChg chg="addSp modSp new mod">
        <pc:chgData name="David McNutt" userId="a3bdc640-dc3b-449b-8743-cad0bc060073" providerId="ADAL" clId="{484BD792-06A6-4309-A365-B0CD424539EE}" dt="2023-12-13T17:17:44.018" v="56" actId="1076"/>
        <pc:sldMkLst>
          <pc:docMk/>
          <pc:sldMk cId="3267482111" sldId="369"/>
        </pc:sldMkLst>
        <pc:spChg chg="add mod">
          <ac:chgData name="David McNutt" userId="a3bdc640-dc3b-449b-8743-cad0bc060073" providerId="ADAL" clId="{484BD792-06A6-4309-A365-B0CD424539EE}" dt="2023-12-13T17:17:44.018" v="56" actId="1076"/>
          <ac:spMkLst>
            <pc:docMk/>
            <pc:sldMk cId="3267482111" sldId="369"/>
            <ac:spMk id="2" creationId="{94BD53CE-EDD5-7E3C-C672-B1D9A4A3BFAB}"/>
          </ac:spMkLst>
        </pc:spChg>
      </pc:sldChg>
      <pc:sldChg chg="modSp add mod">
        <pc:chgData name="David McNutt" userId="a3bdc640-dc3b-449b-8743-cad0bc060073" providerId="ADAL" clId="{484BD792-06A6-4309-A365-B0CD424539EE}" dt="2023-12-13T17:18:39.085" v="79" actId="1076"/>
        <pc:sldMkLst>
          <pc:docMk/>
          <pc:sldMk cId="3663705942" sldId="370"/>
        </pc:sldMkLst>
        <pc:spChg chg="mod">
          <ac:chgData name="David McNutt" userId="a3bdc640-dc3b-449b-8743-cad0bc060073" providerId="ADAL" clId="{484BD792-06A6-4309-A365-B0CD424539EE}" dt="2023-12-13T17:18:39.085" v="79" actId="1076"/>
          <ac:spMkLst>
            <pc:docMk/>
            <pc:sldMk cId="3663705942" sldId="370"/>
            <ac:spMk id="2" creationId="{94BD53CE-EDD5-7E3C-C672-B1D9A4A3BFA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B7CB1-7F95-4210-BD63-3523919C96F3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323CC-EB51-432D-AD6B-85CDE2FF2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5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2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5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2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1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6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7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7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3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42277-2B77-4780-8BA1-9E0F31518EE6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93E4A-A028-4256-B772-FAE7416AC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6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D53CE-EDD5-7E3C-C672-B1D9A4A3BFAB}"/>
              </a:ext>
            </a:extLst>
          </p:cNvPr>
          <p:cNvSpPr txBox="1"/>
          <p:nvPr/>
        </p:nvSpPr>
        <p:spPr>
          <a:xfrm>
            <a:off x="388883" y="857327"/>
            <a:ext cx="11414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/>
                <a:latin typeface="Arial" panose="020B0604020202020204" pitchFamily="34" charset="0"/>
                <a:ea typeface="Times" panose="02020603050405020304" pitchFamily="18" charset="0"/>
              </a:rPr>
              <a:t>Part II: Rocky Mountain Climate Analysis 					</a:t>
            </a:r>
            <a:r>
              <a:rPr lang="en-US" sz="4800" dirty="0">
                <a:latin typeface="Arial" panose="020B0604020202020204" pitchFamily="34" charset="0"/>
              </a:rPr>
              <a:t>Slides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67482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74B41-3859-4EEE-A9FF-D1E11F0156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1" y="651801"/>
            <a:ext cx="5779845" cy="56770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E66A1C-9DD0-4330-9855-E28B958429B2}"/>
              </a:ext>
            </a:extLst>
          </p:cNvPr>
          <p:cNvSpPr txBox="1"/>
          <p:nvPr/>
        </p:nvSpPr>
        <p:spPr>
          <a:xfrm>
            <a:off x="5961355" y="0"/>
            <a:ext cx="56199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Study setup: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23 2m x 2m plots in the fields around the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Three times a week in the summer, total number of open flowers of each species counted in each plot by researchers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2C5FF-D4B6-4C55-A27C-CC670FECB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94" y="3217796"/>
            <a:ext cx="4555093" cy="3416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34889-ADB5-A510-1EE5-275E1B45393E}"/>
              </a:ext>
            </a:extLst>
          </p:cNvPr>
          <p:cNvSpPr txBox="1"/>
          <p:nvPr/>
        </p:nvSpPr>
        <p:spPr>
          <a:xfrm>
            <a:off x="720440" y="63765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Times" panose="02020603050405020304" pitchFamily="18" charset="0"/>
              </a:rPr>
              <a:t>modified from Inouye (2008)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158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DB9EAC-62AF-4B56-936D-3376679B91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21" y="901485"/>
            <a:ext cx="8424668" cy="56637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543AEA-09BF-4A26-BDF3-56FAA7CB959A}"/>
              </a:ext>
            </a:extLst>
          </p:cNvPr>
          <p:cNvSpPr txBox="1"/>
          <p:nvPr/>
        </p:nvSpPr>
        <p:spPr>
          <a:xfrm>
            <a:off x="238650" y="61981"/>
            <a:ext cx="561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Variables you will be analyzing:</a:t>
            </a:r>
          </a:p>
        </p:txBody>
      </p:sp>
    </p:spTree>
    <p:extLst>
      <p:ext uri="{BB962C8B-B14F-4D97-AF65-F5344CB8AC3E}">
        <p14:creationId xmlns:p14="http://schemas.microsoft.com/office/powerpoint/2010/main" val="2012112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elated image">
            <a:extLst>
              <a:ext uri="{FF2B5EF4-FFF2-40B4-BE49-F238E27FC236}">
                <a16:creationId xmlns:a16="http://schemas.microsoft.com/office/drawing/2014/main" id="{612BC4C9-0A30-48FB-872D-C141EA8CB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23" y="499101"/>
            <a:ext cx="9024805" cy="58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876F89-D015-4438-AE8A-3C7224698E91}"/>
              </a:ext>
            </a:extLst>
          </p:cNvPr>
          <p:cNvSpPr txBox="1"/>
          <p:nvPr/>
        </p:nvSpPr>
        <p:spPr>
          <a:xfrm>
            <a:off x="163534" y="37524"/>
            <a:ext cx="937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How are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species or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ecosystems affected by climate change?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4BD5E-FA9C-41CA-AC27-4C83BA29F7B5}"/>
              </a:ext>
            </a:extLst>
          </p:cNvPr>
          <p:cNvSpPr/>
          <p:nvPr/>
        </p:nvSpPr>
        <p:spPr>
          <a:xfrm>
            <a:off x="8430840" y="637571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Image credit: US EPA</a:t>
            </a:r>
          </a:p>
        </p:txBody>
      </p:sp>
    </p:spTree>
    <p:extLst>
      <p:ext uri="{BB962C8B-B14F-4D97-AF65-F5344CB8AC3E}">
        <p14:creationId xmlns:p14="http://schemas.microsoft.com/office/powerpoint/2010/main" val="2707700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0193" y="2440602"/>
            <a:ext cx="5644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           Spring              Summer       Fall        Winter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8522" y="5537721"/>
            <a:ext cx="5866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               Spring            Summer         Fall        Winter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85925B-7E27-4A1C-9D23-16E365FAA290}"/>
              </a:ext>
            </a:extLst>
          </p:cNvPr>
          <p:cNvSpPr txBox="1"/>
          <p:nvPr/>
        </p:nvSpPr>
        <p:spPr>
          <a:xfrm>
            <a:off x="127464" y="220529"/>
            <a:ext cx="500149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Phenology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 the timing of events in an organism’s life cycle; important events are timed to match resources (food, water,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Plants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grow and flower when it is: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Warmer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Sunnier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Wetter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Pollinators are around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Plants can adapt their phenology to their local environment- events may be earlier or later in the year depending on the geographic location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4588" y="1230284"/>
            <a:ext cx="1397405" cy="28845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BC56D3-11E6-4445-B8C8-FF09F45C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882" y="3171713"/>
            <a:ext cx="4725093" cy="1761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56F6D-CCAD-42E8-B2B8-801F0ECE0893}"/>
              </a:ext>
            </a:extLst>
          </p:cNvPr>
          <p:cNvSpPr txBox="1"/>
          <p:nvPr/>
        </p:nvSpPr>
        <p:spPr>
          <a:xfrm>
            <a:off x="6420193" y="5050685"/>
            <a:ext cx="564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Germination -  Growth  -   Reproduction  -    Dormancy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BCB33F-5F61-4702-961B-C51AB518F3E4}"/>
              </a:ext>
            </a:extLst>
          </p:cNvPr>
          <p:cNvSpPr/>
          <p:nvPr/>
        </p:nvSpPr>
        <p:spPr>
          <a:xfrm>
            <a:off x="8868162" y="63756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Image credits: </a:t>
            </a:r>
            <a:r>
              <a:rPr lang="en-US" dirty="0" err="1"/>
              <a:t>brgfx</a:t>
            </a:r>
            <a:r>
              <a:rPr lang="en-US" dirty="0"/>
              <a:t> on </a:t>
            </a:r>
            <a:r>
              <a:rPr lang="en-US" dirty="0" err="1"/>
              <a:t>Freepik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6EC2BB-4433-4449-8855-A7123DF1D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960" y="-6456"/>
            <a:ext cx="4073272" cy="21559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BF3F6E-9655-40A4-8B98-5F467D1A3A04}"/>
              </a:ext>
            </a:extLst>
          </p:cNvPr>
          <p:cNvSpPr txBox="1"/>
          <p:nvPr/>
        </p:nvSpPr>
        <p:spPr>
          <a:xfrm>
            <a:off x="7150632" y="2071270"/>
            <a:ext cx="564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Germination – Growth – Reproduction - Death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3C8FF6-8526-40E4-B2BE-B16291431AD5}"/>
              </a:ext>
            </a:extLst>
          </p:cNvPr>
          <p:cNvSpPr txBox="1"/>
          <p:nvPr/>
        </p:nvSpPr>
        <p:spPr>
          <a:xfrm>
            <a:off x="5665643" y="1117163"/>
            <a:ext cx="1397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Annual plant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86BBFF-1A39-4020-8522-C7324ABD7D79}"/>
              </a:ext>
            </a:extLst>
          </p:cNvPr>
          <p:cNvSpPr txBox="1"/>
          <p:nvPr/>
        </p:nvSpPr>
        <p:spPr>
          <a:xfrm>
            <a:off x="5015014" y="3776483"/>
            <a:ext cx="1632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Perennial plant</a:t>
            </a:r>
          </a:p>
        </p:txBody>
      </p:sp>
    </p:spTree>
    <p:extLst>
      <p:ext uri="{BB962C8B-B14F-4D97-AF65-F5344CB8AC3E}">
        <p14:creationId xmlns:p14="http://schemas.microsoft.com/office/powerpoint/2010/main" val="172559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A85925B-7E27-4A1C-9D23-16E365FAA290}"/>
              </a:ext>
            </a:extLst>
          </p:cNvPr>
          <p:cNvSpPr txBox="1"/>
          <p:nvPr/>
        </p:nvSpPr>
        <p:spPr>
          <a:xfrm>
            <a:off x="89207" y="126038"/>
            <a:ext cx="470332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Phenology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– the timing of events in an organism’s life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cycle; important events are timed to match resources (food, water,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Bears: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Hibernate and reproduce when no food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is around (plants dormant)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Grow and feed when plenty of food water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Fatten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up on seeds/fruits at end of season to prep for winter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srgbClr val="000000"/>
                </a:solidFill>
                <a:latin typeface="Arial"/>
                <a:cs typeface="Arial"/>
              </a:rPr>
              <a:t>	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aseline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E111F1-115D-44F7-90BD-C28F34863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048" y="924897"/>
            <a:ext cx="3210511" cy="18949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511FAA-3ABB-4D6B-B6BC-FB09DA05B497}"/>
              </a:ext>
            </a:extLst>
          </p:cNvPr>
          <p:cNvSpPr/>
          <p:nvPr/>
        </p:nvSpPr>
        <p:spPr>
          <a:xfrm>
            <a:off x="-309088" y="590096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Animals also adapt their phenology to their local environment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20C29E-E126-4A0D-A536-696CC847F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856" y="3206167"/>
            <a:ext cx="3047384" cy="2030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540039-DA64-4175-B764-FF15538C6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440" y="3110082"/>
            <a:ext cx="3099931" cy="23249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45F87D-8A06-49E8-9C53-C81E25B3541D}"/>
              </a:ext>
            </a:extLst>
          </p:cNvPr>
          <p:cNvSpPr/>
          <p:nvPr/>
        </p:nvSpPr>
        <p:spPr>
          <a:xfrm>
            <a:off x="8752583" y="6190650"/>
            <a:ext cx="3322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Image credits: nps.gov and </a:t>
            </a:r>
            <a:r>
              <a:rPr lang="en-US" dirty="0" err="1"/>
              <a:t>Taal</a:t>
            </a:r>
            <a:r>
              <a:rPr lang="en-US" dirty="0"/>
              <a:t> Levi, Oregon State University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10A989-5249-413C-A1E7-778362394248}"/>
              </a:ext>
            </a:extLst>
          </p:cNvPr>
          <p:cNvSpPr txBox="1"/>
          <p:nvPr/>
        </p:nvSpPr>
        <p:spPr>
          <a:xfrm>
            <a:off x="8015545" y="373086"/>
            <a:ext cx="294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D25085-86E7-4410-B0A0-DA581DD40FC5}"/>
              </a:ext>
            </a:extLst>
          </p:cNvPr>
          <p:cNvSpPr txBox="1"/>
          <p:nvPr/>
        </p:nvSpPr>
        <p:spPr>
          <a:xfrm>
            <a:off x="10718509" y="2586862"/>
            <a:ext cx="294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5F94D1-E6C7-4350-A08E-A93750CED568}"/>
              </a:ext>
            </a:extLst>
          </p:cNvPr>
          <p:cNvSpPr txBox="1"/>
          <p:nvPr/>
        </p:nvSpPr>
        <p:spPr>
          <a:xfrm>
            <a:off x="8015544" y="5558665"/>
            <a:ext cx="294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2B2EAC-5FC7-4B6A-88A3-12E2959C7E7E}"/>
              </a:ext>
            </a:extLst>
          </p:cNvPr>
          <p:cNvSpPr txBox="1"/>
          <p:nvPr/>
        </p:nvSpPr>
        <p:spPr>
          <a:xfrm>
            <a:off x="5240485" y="2463227"/>
            <a:ext cx="2946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Fall</a:t>
            </a:r>
          </a:p>
        </p:txBody>
      </p:sp>
    </p:spTree>
    <p:extLst>
      <p:ext uri="{BB962C8B-B14F-4D97-AF65-F5344CB8AC3E}">
        <p14:creationId xmlns:p14="http://schemas.microsoft.com/office/powerpoint/2010/main" val="302761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379" y="334092"/>
            <a:ext cx="8656321" cy="6351472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2250040" y="3509828"/>
            <a:ext cx="3030877" cy="507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192" y="2939464"/>
            <a:ext cx="2286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Research site: Rocky Mountain Biological Lab (Gothic, CO)</a:t>
            </a:r>
          </a:p>
          <a:p>
            <a:endParaRPr lang="en-US" sz="2800" dirty="0"/>
          </a:p>
          <a:p>
            <a:r>
              <a:rPr lang="en-US" sz="2800" dirty="0"/>
              <a:t>~9,500 ft. elevation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3A6AC2-12F8-4350-A65D-5AE7FB0315B0}"/>
              </a:ext>
            </a:extLst>
          </p:cNvPr>
          <p:cNvSpPr txBox="1"/>
          <p:nvPr/>
        </p:nvSpPr>
        <p:spPr>
          <a:xfrm>
            <a:off x="213357" y="192984"/>
            <a:ext cx="26223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Guiding question: How is plant phenology affected by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288545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847899" y="3285512"/>
            <a:ext cx="10756669" cy="498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81001" y="2817949"/>
            <a:ext cx="243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 (April - May)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4255" y="2810852"/>
            <a:ext cx="211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 (Jan - April)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2958" y="2825453"/>
            <a:ext cx="243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Fall (Sept - Oct)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78587" y="2867859"/>
            <a:ext cx="243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 (Nov - Dec)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148310" y="3316982"/>
            <a:ext cx="4814388" cy="5184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027016" y="3316982"/>
            <a:ext cx="4887200" cy="4121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971011" y="3305491"/>
            <a:ext cx="2056005" cy="114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62698" y="3355367"/>
            <a:ext cx="2871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 (June – August)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66656" y="5707"/>
            <a:ext cx="499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year in Gothic, Colorado</a:t>
            </a:r>
          </a:p>
        </p:txBody>
      </p:sp>
      <p:pic>
        <p:nvPicPr>
          <p:cNvPr id="1026" name="Picture 2" descr="Rocky Mountain Biological Laboratory">
            <a:extLst>
              <a:ext uri="{FF2B5EF4-FFF2-40B4-BE49-F238E27FC236}">
                <a16:creationId xmlns:a16="http://schemas.microsoft.com/office/drawing/2014/main" id="{4BBDC3FB-FEAA-4461-803B-6DC9069A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013" y="584329"/>
            <a:ext cx="2982316" cy="223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MBL | Rocky Mountain Biological Laboratory, Gothic, Colorad… | Flickr">
            <a:extLst>
              <a:ext uri="{FF2B5EF4-FFF2-40B4-BE49-F238E27FC236}">
                <a16:creationId xmlns:a16="http://schemas.microsoft.com/office/drawing/2014/main" id="{DCC884E6-FD8A-4FF1-A22F-7C4A363CA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24699"/>
            <a:ext cx="5595124" cy="302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ience at the Top - Rocky Mountain Biological Laboratory">
            <a:extLst>
              <a:ext uri="{FF2B5EF4-FFF2-40B4-BE49-F238E27FC236}">
                <a16:creationId xmlns:a16="http://schemas.microsoft.com/office/drawing/2014/main" id="{425B22B7-6A3D-4175-84CA-1948704DB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9" y="3855384"/>
            <a:ext cx="4549115" cy="236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3BCFE9-C3EA-402F-A260-A8491CC46F19}"/>
              </a:ext>
            </a:extLst>
          </p:cNvPr>
          <p:cNvSpPr txBox="1"/>
          <p:nvPr/>
        </p:nvSpPr>
        <p:spPr>
          <a:xfrm>
            <a:off x="751399" y="6355400"/>
            <a:ext cx="541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credits: RMBL, Viv Lynch, (</a:t>
            </a:r>
            <a:r>
              <a:rPr lang="en-US" dirty="0" err="1"/>
              <a:t>flickr</a:t>
            </a:r>
            <a:r>
              <a:rPr lang="en-US" dirty="0"/>
              <a:t>), David Inouye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92453D-AF09-4528-8226-3C67F5878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8" y="531665"/>
            <a:ext cx="2917244" cy="21879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03CCDF3-D9BE-4C6A-A833-F73B36900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795" y="582593"/>
            <a:ext cx="2963841" cy="2222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CD7B7-01A4-46E5-B1A5-2DA54B966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970" y="552891"/>
            <a:ext cx="2796549" cy="218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795" y="1457828"/>
            <a:ext cx="4207197" cy="3152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5925B-7E27-4A1C-9D23-16E365FAA290}"/>
              </a:ext>
            </a:extLst>
          </p:cNvPr>
          <p:cNvSpPr txBox="1"/>
          <p:nvPr/>
        </p:nvSpPr>
        <p:spPr>
          <a:xfrm>
            <a:off x="351905" y="121921"/>
            <a:ext cx="6747164" cy="91409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Plant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phenology project 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 I – RMBL Climate analysis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Download or access the dataset through our Canvas site/Google sheets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Use the data to answer the following questions on the worksheet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Q1: According to the winter data, has the climate changed over 45 years at this location? If so, how?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Q2: According to the spring data (May), has the climate changed over 45 years at this location? If so, how?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07795" y="184174"/>
            <a:ext cx="432520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billy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barr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- has been measuring 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weather data daily for 45 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years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71E18-C36D-42D2-89DF-7B122FE71286}"/>
              </a:ext>
            </a:extLst>
          </p:cNvPr>
          <p:cNvSpPr txBox="1"/>
          <p:nvPr/>
        </p:nvSpPr>
        <p:spPr>
          <a:xfrm>
            <a:off x="9970397" y="6415034"/>
            <a:ext cx="204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RMBL</a:t>
            </a:r>
          </a:p>
        </p:txBody>
      </p:sp>
    </p:spTree>
    <p:extLst>
      <p:ext uri="{BB962C8B-B14F-4D97-AF65-F5344CB8AC3E}">
        <p14:creationId xmlns:p14="http://schemas.microsoft.com/office/powerpoint/2010/main" val="105025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D53CE-EDD5-7E3C-C672-B1D9A4A3BFAB}"/>
              </a:ext>
            </a:extLst>
          </p:cNvPr>
          <p:cNvSpPr txBox="1"/>
          <p:nvPr/>
        </p:nvSpPr>
        <p:spPr>
          <a:xfrm>
            <a:off x="1161393" y="941410"/>
            <a:ext cx="9869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effectLst/>
                <a:latin typeface="Arial" panose="020B0604020202020204" pitchFamily="34" charset="0"/>
                <a:ea typeface="Times" panose="02020603050405020304" pitchFamily="18" charset="0"/>
              </a:rPr>
              <a:t>Part III: Plant Phenology Analysis </a:t>
            </a:r>
            <a:r>
              <a:rPr lang="en-US" sz="4800" dirty="0">
                <a:latin typeface="Arial" panose="020B0604020202020204" pitchFamily="34" charset="0"/>
                <a:ea typeface="Times" panose="02020603050405020304" pitchFamily="18" charset="0"/>
              </a:rPr>
              <a:t>				</a:t>
            </a:r>
            <a:r>
              <a:rPr lang="en-US" sz="4800" dirty="0">
                <a:latin typeface="Arial" panose="020B0604020202020204" pitchFamily="34" charset="0"/>
              </a:rPr>
              <a:t>Slides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63705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2036BC-B6E5-461D-AD48-0D7E2B04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675" y="1673294"/>
            <a:ext cx="7097113" cy="39980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F90605-80C0-425F-9A34-1466F1B37E4D}"/>
              </a:ext>
            </a:extLst>
          </p:cNvPr>
          <p:cNvSpPr/>
          <p:nvPr/>
        </p:nvSpPr>
        <p:spPr>
          <a:xfrm>
            <a:off x="359028" y="92468"/>
            <a:ext cx="881579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Drs. David Inouye, Nora Underwood, and Brian Inouye (and their research team) have been measuring the flowers at RMBL every year for over 45 years.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A7348-D4F9-4FE0-89AD-B413314C3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3475" y="2078104"/>
            <a:ext cx="5220027" cy="3915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9C3CA1-4AB9-6E39-2A31-00437B169684}"/>
              </a:ext>
            </a:extLst>
          </p:cNvPr>
          <p:cNvSpPr txBox="1"/>
          <p:nvPr/>
        </p:nvSpPr>
        <p:spPr>
          <a:xfrm>
            <a:off x="4274049" y="62762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photo by M. Inouye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410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ea4a38b-8811-4417-ad95-e83ecafd41d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7C2BB6D3449146994A382E4B983F24" ma:contentTypeVersion="15" ma:contentTypeDescription="Create a new document." ma:contentTypeScope="" ma:versionID="d0fa98395ac0253992a0c16b7c2642eb">
  <xsd:schema xmlns:xsd="http://www.w3.org/2001/XMLSchema" xmlns:xs="http://www.w3.org/2001/XMLSchema" xmlns:p="http://schemas.microsoft.com/office/2006/metadata/properties" xmlns:ns3="9ea4a38b-8811-4417-ad95-e83ecafd41d9" xmlns:ns4="8d30a389-4d56-4429-bc7f-f48221d5bec2" targetNamespace="http://schemas.microsoft.com/office/2006/metadata/properties" ma:root="true" ma:fieldsID="aada20d3b72ddb8cc8610d61b9b62d44" ns3:_="" ns4:_="">
    <xsd:import namespace="9ea4a38b-8811-4417-ad95-e83ecafd41d9"/>
    <xsd:import namespace="8d30a389-4d56-4429-bc7f-f48221d5be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a4a38b-8811-4417-ad95-e83ecafd4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30a389-4d56-4429-bc7f-f48221d5bec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449C75-65A4-41CE-8F35-72860625AFBF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8d30a389-4d56-4429-bc7f-f48221d5bec2"/>
    <ds:schemaRef ds:uri="http://schemas.microsoft.com/office/2006/documentManagement/types"/>
    <ds:schemaRef ds:uri="http://purl.org/dc/dcmitype/"/>
    <ds:schemaRef ds:uri="http://purl.org/dc/terms/"/>
    <ds:schemaRef ds:uri="9ea4a38b-8811-4417-ad95-e83ecafd41d9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21ED42AE-1349-44A6-8188-DEA7BAC7A5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a4a38b-8811-4417-ad95-e83ecafd41d9"/>
    <ds:schemaRef ds:uri="8d30a389-4d56-4429-bc7f-f48221d5be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CB8715-7A85-4B08-A23E-07A0E28116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484</Words>
  <Application>Microsoft Office PowerPoint</Application>
  <PresentationFormat>Widescreen</PresentationFormat>
  <Paragraphs>75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McNutt</dc:creator>
  <cp:lastModifiedBy>David McNutt</cp:lastModifiedBy>
  <cp:revision>52</cp:revision>
  <dcterms:created xsi:type="dcterms:W3CDTF">2020-10-23T15:38:22Z</dcterms:created>
  <dcterms:modified xsi:type="dcterms:W3CDTF">2023-12-14T15:27:39Z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0x010100C27C2BB6D3449146994A382E4B983F24</vt:lpwstr>
  </property>
</Properties>
</file>